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88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993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56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92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4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7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69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15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69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1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20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F4EE8-8AB3-427A-8EA1-CA2B33E98289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4D8A6-BA7E-473B-B9D6-012B0E8B18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2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Consumer Choice in Healthcare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These views do not necessarily reflect those of the DOJ</a:t>
            </a:r>
          </a:p>
        </p:txBody>
      </p:sp>
    </p:spTree>
    <p:extLst>
      <p:ext uri="{BB962C8B-B14F-4D97-AF65-F5344CB8AC3E}">
        <p14:creationId xmlns:p14="http://schemas.microsoft.com/office/powerpoint/2010/main" val="1009653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Healthcare Spending is High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20% of US GDP spent on healthcare.</a:t>
            </a:r>
          </a:p>
          <a:p>
            <a:r>
              <a:rPr lang="en-US" dirty="0"/>
              <a:t>It is believed that a significant percent of that spending is wasteful. Bottom estimate 2%. </a:t>
            </a:r>
          </a:p>
          <a:p>
            <a:r>
              <a:rPr lang="en-US" dirty="0"/>
              <a:t>Consumers do not shop around for alternative options perhaps because insurance covers most of the cost.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981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Consumerism in Healthcare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Proposals include health plans with greater cost sharing, e.g. high deductible plans.  For example, most ACA replacement bills include language for a high deductible plan option. </a:t>
            </a:r>
          </a:p>
          <a:p>
            <a:r>
              <a:rPr lang="en-US" dirty="0"/>
              <a:t>If consumers footed a larger portion of the bill, would they shop around?</a:t>
            </a:r>
          </a:p>
          <a:p>
            <a:pPr lvl="1"/>
            <a:r>
              <a:rPr lang="en-US" dirty="0"/>
              <a:t>Greater cost sharing increases the benefit of search.</a:t>
            </a:r>
          </a:p>
          <a:p>
            <a:pPr lvl="1"/>
            <a:r>
              <a:rPr lang="en-US" dirty="0"/>
              <a:t>Other factors still important, doctor-patient relationships, perceived quality, convenience, and price opaqueness.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388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focused on external margin, not choice conditional on treatment decision.</a:t>
            </a:r>
          </a:p>
          <a:p>
            <a:r>
              <a:rPr lang="en-US" dirty="0" err="1"/>
              <a:t>Kolstad</a:t>
            </a:r>
            <a:r>
              <a:rPr lang="en-US" dirty="0"/>
              <a:t> et. al. 2017 (QJE)</a:t>
            </a:r>
          </a:p>
          <a:p>
            <a:pPr lvl="1"/>
            <a:r>
              <a:rPr lang="en-US" dirty="0"/>
              <a:t>Consumers reduce quantities across the spectrum of health care services, including potentially valuable care (</a:t>
            </a:r>
            <a:r>
              <a:rPr lang="en-US" dirty="0" err="1"/>
              <a:t>e.g.services</a:t>
            </a:r>
            <a:r>
              <a:rPr lang="en-US" dirty="0"/>
              <a:t>) and potentially wasteful care (e.g. imaging services).”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860132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Knee MRIs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Standard procedure.   Almost all Radiologists/facilities can perform this procedure.  </a:t>
            </a:r>
          </a:p>
          <a:p>
            <a:r>
              <a:rPr lang="en-US" dirty="0"/>
              <a:t>Often used diagnostically, non-emergent issues.</a:t>
            </a:r>
          </a:p>
          <a:p>
            <a:r>
              <a:rPr lang="en-US" dirty="0"/>
              <a:t>Easy to shop around.  Can be done by any radiologist with an MRI machine.  </a:t>
            </a:r>
          </a:p>
          <a:p>
            <a:r>
              <a:rPr lang="en-US" dirty="0"/>
              <a:t>Significant price dispersion.</a:t>
            </a:r>
          </a:p>
          <a:p>
            <a:pPr lvl="1"/>
            <a:r>
              <a:rPr lang="en-US" dirty="0"/>
              <a:t>Total costs between $100s-$1000s.</a:t>
            </a:r>
          </a:p>
          <a:p>
            <a:pPr lvl="1"/>
            <a:r>
              <a:rPr lang="en-US" dirty="0"/>
              <a:t>Patients costs between $0 and full cost.</a:t>
            </a:r>
          </a:p>
          <a:p>
            <a:r>
              <a:rPr lang="en-US" dirty="0"/>
              <a:t>Already some experiments to push consumers to lower price options.  E.g. gift cards, calls, website apps.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57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6345" y="341970"/>
            <a:ext cx="9144000" cy="911389"/>
          </a:xfrm>
        </p:spPr>
        <p:txBody>
          <a:bodyPr>
            <a:normAutofit fontScale="90000"/>
          </a:bodyPr>
          <a:lstStyle/>
          <a:p>
            <a:r>
              <a:rPr lang="en-US" dirty="0"/>
              <a:t>MRI MACHINE!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972" y="1909641"/>
            <a:ext cx="5740283" cy="3774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690" y="1909642"/>
            <a:ext cx="5349273" cy="3774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05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Payments in healthcare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710" y="1535979"/>
            <a:ext cx="10515600" cy="368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24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Determinants of Allowed Amount and Price the Patient Pays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Allowed Amount: The total amount the provider and facility receive for performing and reading the MRI.  Negotiated or set between providers/hospitals and insurers.</a:t>
            </a:r>
          </a:p>
          <a:p>
            <a:pPr lvl="1"/>
            <a:r>
              <a:rPr lang="en-US" dirty="0"/>
              <a:t>Market conditions: number of providers in market.</a:t>
            </a:r>
          </a:p>
          <a:p>
            <a:pPr lvl="1"/>
            <a:r>
              <a:rPr lang="en-US" dirty="0"/>
              <a:t>Location.</a:t>
            </a:r>
          </a:p>
          <a:p>
            <a:pPr lvl="1"/>
            <a:r>
              <a:rPr lang="en-US" dirty="0"/>
              <a:t>Setting hospital / outpatient setting.</a:t>
            </a:r>
          </a:p>
          <a:p>
            <a:pPr lvl="1"/>
            <a:r>
              <a:rPr lang="en-US" dirty="0"/>
              <a:t>Quality/consumer demand.</a:t>
            </a:r>
          </a:p>
        </p:txBody>
      </p:sp>
    </p:spTree>
    <p:extLst>
      <p:ext uri="{BB962C8B-B14F-4D97-AF65-F5344CB8AC3E}">
        <p14:creationId xmlns:p14="http://schemas.microsoft.com/office/powerpoint/2010/main" val="1870225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 of Pocket Price the Patient Pays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Variation in plans.</a:t>
            </a:r>
          </a:p>
          <a:p>
            <a:r>
              <a:rPr lang="en-US" dirty="0"/>
              <a:t>Some charge a copay to see provider, usually flat fee regardless of provider in network.</a:t>
            </a:r>
          </a:p>
          <a:p>
            <a:r>
              <a:rPr lang="en-US" dirty="0"/>
              <a:t>Others charge a deductible with coinsurance.  </a:t>
            </a:r>
          </a:p>
          <a:p>
            <a:pPr lvl="1"/>
            <a:r>
              <a:rPr lang="en-US" dirty="0"/>
              <a:t>For example, Supposed Bob wants to purchase an MRI whose allowed amount is $600.</a:t>
            </a:r>
          </a:p>
          <a:p>
            <a:pPr lvl="1"/>
            <a:r>
              <a:rPr lang="en-US" dirty="0"/>
              <a:t>if Bob has a plan with a $2,000 deductible and 20% coinsurance and Bob has already spent $1500 on health care.</a:t>
            </a:r>
          </a:p>
          <a:p>
            <a:pPr lvl="1"/>
            <a:r>
              <a:rPr lang="en-US" dirty="0"/>
              <a:t>Bob’s out of pocket price is $520. $500 goes towards deductible, $20 comes from </a:t>
            </a:r>
            <a:r>
              <a:rPr lang="en-US" dirty="0" err="1"/>
              <a:t>consinsurance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037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Consumer </a:t>
                </a:r>
                <a:r>
                  <a:rPr lang="en-US" dirty="0" err="1"/>
                  <a:t>i</a:t>
                </a:r>
                <a:r>
                  <a:rPr lang="en-US" dirty="0"/>
                  <a:t> chooses which provider/facility j to use.  No outside option.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X is distance to facility</a:t>
                </a:r>
              </a:p>
              <a:p>
                <a:r>
                  <a:rPr lang="en-US" dirty="0"/>
                  <a:t>P is out of pocket price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unobserved quality </a:t>
                </a:r>
                <a:r>
                  <a:rPr lang="en-US" dirty="0" err="1"/>
                  <a:t>iid</a:t>
                </a:r>
                <a:r>
                  <a:rPr lang="en-US" dirty="0"/>
                  <a:t> N(0,\sigma). Potentially correlated with price.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iid Type 1 EV error. (gives conditional logit choice probability)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6063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One factor in the Allowed Amount is quality.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𝐴𝑙𝑙𝑜𝑤𝑒𝑑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𝐴𝑚𝑜𝑢𝑛𝑡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𝑀𝑎𝑟𝑘𝑒𝑡𝐹𝑎𝑐𝑡𝑜𝑟𝑠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𝑄𝑢𝑎𝑙𝑖𝑡𝑦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endParaRPr lang="en-US" b="0" dirty="0"/>
              </a:p>
              <a:p>
                <a:r>
                  <a:rPr lang="en-US" dirty="0"/>
                  <a:t>Regress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𝐴𝑙𝑙𝑜𝑤𝑒𝑑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𝐴𝑚𝑜𝑢𝑛𝑡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on average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𝐴𝑙𝑙𝑜𝑤𝑒𝑑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𝐴𝑚𝑜𝑢𝑛𝑡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sub>
                    </m:sSub>
                  </m:oMath>
                </a14:m>
                <a:r>
                  <a:rPr lang="en-US" dirty="0"/>
                  <a:t> to get predicted error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Assume predicted error term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jointly normal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with correlation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Then new utility is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𝛽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7723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Multi-payer claims database.</a:t>
            </a:r>
          </a:p>
          <a:p>
            <a:r>
              <a:rPr lang="en-US" dirty="0"/>
              <a:t>Limit to top 6 payers in state.</a:t>
            </a:r>
          </a:p>
          <a:p>
            <a:r>
              <a:rPr lang="en-US" dirty="0"/>
              <a:t>Only consider claims from patients and providers in state.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13453"/>
              </p:ext>
            </p:extLst>
          </p:nvPr>
        </p:nvGraphicFramePr>
        <p:xfrm>
          <a:off x="1119352" y="3434779"/>
          <a:ext cx="5635908" cy="23252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441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5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8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3046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MEAN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Allowed Amount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$587.27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359.95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OOP Price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$256.79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04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Travel Time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23.97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67.09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Knee MRIs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28,341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244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817459"/>
                  </p:ext>
                </p:extLst>
              </p:nvPr>
            </p:nvGraphicFramePr>
            <p:xfrm>
              <a:off x="1426779" y="1994338"/>
              <a:ext cx="8403020" cy="3492066"/>
            </p:xfrm>
            <a:graphic>
              <a:graphicData uri="http://schemas.openxmlformats.org/drawingml/2006/table">
                <a:tbl>
                  <a:tblPr/>
                  <a:tblGrid>
                    <a:gridCol w="22356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356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814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502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mri</a:t>
                          </a:r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choice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Coef</a:t>
                          </a:r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Std. Err.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Z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price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-0.00015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0.00008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-1.81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total_time</a:t>
                          </a:r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-0.08465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0.00074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-114.59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mri choice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Coef</a:t>
                          </a:r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Std. Err.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Z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price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-0.00028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0.00006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-4.37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total_time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-0.08471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0.00074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-114.63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ϵ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2,</m:t>
                                    </m:r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-0.00013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0.00005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-2.48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51144">
                    <a:tc gridSpan="3"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Number of obs.  928,427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1770">
                    <a:tc gridSpan="4"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All claims in network in state for year 2012.  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0817459"/>
                  </p:ext>
                </p:extLst>
              </p:nvPr>
            </p:nvGraphicFramePr>
            <p:xfrm>
              <a:off x="1426779" y="1994338"/>
              <a:ext cx="8403020" cy="3492066"/>
            </p:xfrm>
            <a:graphic>
              <a:graphicData uri="http://schemas.openxmlformats.org/drawingml/2006/table">
                <a:tbl>
                  <a:tblPr/>
                  <a:tblGrid>
                    <a:gridCol w="22356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356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8148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85020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mri</a:t>
                          </a:r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 choice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Coef</a:t>
                          </a:r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Std. Err.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Z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price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-0.00015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0.00008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-1.81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total_time</a:t>
                          </a:r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-0.08465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0.00074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-114.59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mri choice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 err="1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Coef</a:t>
                          </a:r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Std. Err.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Z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price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-0.00028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0.00006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-4.37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total_time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-0.08471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0.00074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-114.63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5114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2"/>
                          <a:stretch>
                            <a:fillRect t="-696552" r="-275749" b="-2224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-0.00013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0.00005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-2.48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51144">
                    <a:tc gridSpan="3"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Number of obs.  928,427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endParaRPr lang="en-US" sz="1400" b="0" i="0" u="none" strike="noStrike" baseline="0" dirty="0">
                            <a:solidFill>
                              <a:srgbClr val="000000"/>
                            </a:solidFill>
                            <a:effectLst/>
                            <a:latin typeface="Calibri" panose="020F0502020204030204" pitchFamily="34" charset="0"/>
                          </a:endParaRP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31770">
                    <a:tc gridSpan="4">
                      <a:txBody>
                        <a:bodyPr/>
                        <a:lstStyle/>
                        <a:p>
                          <a:pPr algn="l" fontAlgn="b"/>
                          <a:r>
                            <a:rPr lang="en-US" sz="1400" b="0" i="0" u="none" strike="noStrike" baseline="0" dirty="0">
                              <a:solidFill>
                                <a:srgbClr val="000000"/>
                              </a:solidFill>
                              <a:effectLst/>
                              <a:latin typeface="Calibri" panose="020F0502020204030204" pitchFamily="34" charset="0"/>
                            </a:rPr>
                            <a:t>All claims in network in state for year 2012.  </a:t>
                          </a:r>
                        </a:p>
                      </a:txBody>
                      <a:tcPr marL="6350" marR="6350" marT="6350" marB="0" anchor="b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0106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Savings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Current total spending is $6,743,949 per year.</a:t>
                </a:r>
              </a:p>
              <a:p>
                <a:r>
                  <a:rPr lang="en-US" dirty="0"/>
                  <a:t>If patients paid full cost of care, spending reduced by &lt;1% to 6,689,275 or 6,743,950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-0.00027 or -0.00014.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6611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714</Words>
  <Application>Microsoft Office PowerPoint</Application>
  <PresentationFormat>Widescreen</PresentationFormat>
  <Paragraphs>111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Times New Roman</vt:lpstr>
      <vt:lpstr>Office Theme</vt:lpstr>
      <vt:lpstr>Consumer Choice in Healthcare </vt:lpstr>
      <vt:lpstr>Healthcare Spending is High</vt:lpstr>
      <vt:lpstr>Consumerism in Healthcare </vt:lpstr>
      <vt:lpstr>Literature </vt:lpstr>
      <vt:lpstr>Knee MRIs</vt:lpstr>
      <vt:lpstr>MRI MACHINE!</vt:lpstr>
      <vt:lpstr>Payments in healthcare</vt:lpstr>
      <vt:lpstr>Determinants of Allowed Amount and Price the Patient Pays</vt:lpstr>
      <vt:lpstr>Out of Pocket Price the Patient Pays</vt:lpstr>
      <vt:lpstr>Model</vt:lpstr>
      <vt:lpstr>Instrument</vt:lpstr>
      <vt:lpstr>DATA</vt:lpstr>
      <vt:lpstr>Estimates</vt:lpstr>
      <vt:lpstr>Potential Savings</vt:lpstr>
    </vt:vector>
  </TitlesOfParts>
  <Company>Antitrust Division, U.S. Department of Justice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Choice in Healthcare</dc:title>
  <dc:creator>Arons, Robert</dc:creator>
  <cp:lastModifiedBy>Arons, Robert (ATR)</cp:lastModifiedBy>
  <cp:revision>19</cp:revision>
  <dcterms:created xsi:type="dcterms:W3CDTF">2017-10-20T21:21:49Z</dcterms:created>
  <dcterms:modified xsi:type="dcterms:W3CDTF">2019-11-13T15:03:44Z</dcterms:modified>
</cp:coreProperties>
</file>